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64" r:id="rId2"/>
    <p:sldId id="265" r:id="rId3"/>
    <p:sldId id="266" r:id="rId4"/>
    <p:sldId id="256" r:id="rId5"/>
    <p:sldId id="257" r:id="rId6"/>
    <p:sldId id="258" r:id="rId7"/>
    <p:sldId id="259" r:id="rId8"/>
    <p:sldId id="260" r:id="rId9"/>
    <p:sldId id="261" r:id="rId10"/>
    <p:sldId id="262" r:id="rId11"/>
    <p:sldId id="263"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2" d="100"/>
          <a:sy n="62" d="100"/>
        </p:scale>
        <p:origin x="82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4D8DA1-54DE-4A95-B5EF-A2DB602A74E6}"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3275019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4D8DA1-54DE-4A95-B5EF-A2DB602A74E6}"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33558014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44D8DA1-54DE-4A95-B5EF-A2DB602A74E6}"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36099681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44D8DA1-54DE-4A95-B5EF-A2DB602A74E6}"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5775D2-21FD-409A-B09D-4A65A4AA4397}"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2132123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4D8DA1-54DE-4A95-B5EF-A2DB602A74E6}"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10797720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44D8DA1-54DE-4A95-B5EF-A2DB602A74E6}" type="datetimeFigureOut">
              <a:rPr lang="en-IN" smtClean="0"/>
              <a:t>13-08-2025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38619016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44D8DA1-54DE-4A95-B5EF-A2DB602A74E6}" type="datetimeFigureOut">
              <a:rPr lang="en-IN" smtClean="0"/>
              <a:t>13-08-2025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39077896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4D8DA1-54DE-4A95-B5EF-A2DB602A74E6}"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29081946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4D8DA1-54DE-4A95-B5EF-A2DB602A74E6}"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2082141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244D8DA1-54DE-4A95-B5EF-A2DB602A74E6}"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519740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4D8DA1-54DE-4A95-B5EF-A2DB602A74E6}" type="datetimeFigureOut">
              <a:rPr lang="en-IN" smtClean="0"/>
              <a:t>13-08-2025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3066460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4D8DA1-54DE-4A95-B5EF-A2DB602A74E6}"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1364173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4D8DA1-54DE-4A95-B5EF-A2DB602A74E6}" type="datetimeFigureOut">
              <a:rPr lang="en-IN" smtClean="0"/>
              <a:t>13-08-2025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2078228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244D8DA1-54DE-4A95-B5EF-A2DB602A74E6}" type="datetimeFigureOut">
              <a:rPr lang="en-IN" smtClean="0"/>
              <a:t>13-08-2025</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26857316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44D8DA1-54DE-4A95-B5EF-A2DB602A74E6}" type="datetimeFigureOut">
              <a:rPr lang="en-IN" smtClean="0"/>
              <a:t>13-08-2025</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2966075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244D8DA1-54DE-4A95-B5EF-A2DB602A74E6}" type="datetimeFigureOut">
              <a:rPr lang="en-IN" smtClean="0"/>
              <a:t>13-08-2025</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1638715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4D8DA1-54DE-4A95-B5EF-A2DB602A74E6}" type="datetimeFigureOut">
              <a:rPr lang="en-IN" smtClean="0"/>
              <a:t>13-08-2025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C5775D2-21FD-409A-B09D-4A65A4AA4397}" type="slidenum">
              <a:rPr lang="en-IN" smtClean="0"/>
              <a:t>‹#›</a:t>
            </a:fld>
            <a:endParaRPr lang="en-IN"/>
          </a:p>
        </p:txBody>
      </p:sp>
    </p:spTree>
    <p:extLst>
      <p:ext uri="{BB962C8B-B14F-4D97-AF65-F5344CB8AC3E}">
        <p14:creationId xmlns:p14="http://schemas.microsoft.com/office/powerpoint/2010/main" val="1045214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44D8DA1-54DE-4A95-B5EF-A2DB602A74E6}" type="datetimeFigureOut">
              <a:rPr lang="en-IN" smtClean="0"/>
              <a:t>13-08-2025</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C5775D2-21FD-409A-B09D-4A65A4AA4397}" type="slidenum">
              <a:rPr lang="en-IN" smtClean="0"/>
              <a:t>‹#›</a:t>
            </a:fld>
            <a:endParaRPr lang="en-IN"/>
          </a:p>
        </p:txBody>
      </p:sp>
    </p:spTree>
    <p:extLst>
      <p:ext uri="{BB962C8B-B14F-4D97-AF65-F5344CB8AC3E}">
        <p14:creationId xmlns:p14="http://schemas.microsoft.com/office/powerpoint/2010/main" val="4191476926"/>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43BA68-8C05-3399-A5D2-D3B39000C43A}"/>
            </a:ext>
          </a:extLst>
        </p:cNvPr>
        <p:cNvGrpSpPr/>
        <p:nvPr/>
      </p:nvGrpSpPr>
      <p:grpSpPr>
        <a:xfrm>
          <a:off x="0" y="0"/>
          <a:ext cx="0" cy="0"/>
          <a:chOff x="0" y="0"/>
          <a:chExt cx="0" cy="0"/>
        </a:xfrm>
      </p:grpSpPr>
      <p:pic>
        <p:nvPicPr>
          <p:cNvPr id="15" name="Content Placeholder 14">
            <a:extLst>
              <a:ext uri="{FF2B5EF4-FFF2-40B4-BE49-F238E27FC236}">
                <a16:creationId xmlns:a16="http://schemas.microsoft.com/office/drawing/2014/main" id="{CB9ACAD0-110A-131A-57AF-CB3B4E7139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3310406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F4FB12-5E0F-ED26-E6F3-E0113E8B4C0A}"/>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0AB14CD8-4E07-FABD-0733-338BB566804E}"/>
              </a:ext>
            </a:extLst>
          </p:cNvPr>
          <p:cNvPicPr>
            <a:picLocks noChangeAspect="1"/>
          </p:cNvPicPr>
          <p:nvPr/>
        </p:nvPicPr>
        <p:blipFill>
          <a:blip r:embed="rId2"/>
          <a:stretch>
            <a:fillRect/>
          </a:stretch>
        </p:blipFill>
        <p:spPr>
          <a:xfrm>
            <a:off x="0" y="0"/>
            <a:ext cx="12277618" cy="6858000"/>
          </a:xfrm>
          <a:prstGeom prst="rect">
            <a:avLst/>
          </a:prstGeom>
        </p:spPr>
      </p:pic>
    </p:spTree>
    <p:extLst>
      <p:ext uri="{BB962C8B-B14F-4D97-AF65-F5344CB8AC3E}">
        <p14:creationId xmlns:p14="http://schemas.microsoft.com/office/powerpoint/2010/main" val="794663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A84854-71BC-41E4-C529-017F316300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826BED-19A6-F426-EF43-EE8C7014BD71}"/>
              </a:ext>
            </a:extLst>
          </p:cNvPr>
          <p:cNvSpPr>
            <a:spLocks noGrp="1"/>
          </p:cNvSpPr>
          <p:nvPr>
            <p:ph type="title"/>
          </p:nvPr>
        </p:nvSpPr>
        <p:spPr>
          <a:xfrm>
            <a:off x="1" y="0"/>
            <a:ext cx="9770724" cy="681037"/>
          </a:xfrm>
        </p:spPr>
        <p:txBody>
          <a:bodyPr>
            <a:normAutofit/>
          </a:bodyPr>
          <a:lstStyle/>
          <a:p>
            <a:r>
              <a:rPr lang="en-US" sz="2400" dirty="0"/>
              <a:t>ITC Hotels Financial Overview and Revenue Analysis</a:t>
            </a:r>
            <a:endParaRPr lang="en-IN" sz="2400" dirty="0"/>
          </a:p>
        </p:txBody>
      </p:sp>
      <p:sp>
        <p:nvSpPr>
          <p:cNvPr id="3" name="Content Placeholder 2">
            <a:extLst>
              <a:ext uri="{FF2B5EF4-FFF2-40B4-BE49-F238E27FC236}">
                <a16:creationId xmlns:a16="http://schemas.microsoft.com/office/drawing/2014/main" id="{24EA1854-895C-9988-459C-B5E9682BCA11}"/>
              </a:ext>
            </a:extLst>
          </p:cNvPr>
          <p:cNvSpPr>
            <a:spLocks noGrp="1"/>
          </p:cNvSpPr>
          <p:nvPr>
            <p:ph idx="1"/>
          </p:nvPr>
        </p:nvSpPr>
        <p:spPr>
          <a:xfrm>
            <a:off x="-1" y="585626"/>
            <a:ext cx="12191999" cy="6272373"/>
          </a:xfrm>
        </p:spPr>
        <p:txBody>
          <a:bodyPr>
            <a:normAutofit fontScale="85000" lnSpcReduction="20000"/>
          </a:bodyPr>
          <a:lstStyle/>
          <a:p>
            <a:r>
              <a:rPr lang="en-US" b="1" dirty="0"/>
              <a:t>Financial Impact Metrics:</a:t>
            </a:r>
            <a:endParaRPr lang="en-US" dirty="0"/>
          </a:p>
          <a:p>
            <a:r>
              <a:rPr lang="en-US" i="1" dirty="0"/>
              <a:t>Revenue Lost</a:t>
            </a:r>
            <a:r>
              <a:rPr lang="en-US" b="1" dirty="0"/>
              <a:t>:</a:t>
            </a:r>
            <a:r>
              <a:rPr lang="en-US" dirty="0"/>
              <a:t> ₹100.87M total revenue impact from cancellations</a:t>
            </a:r>
          </a:p>
          <a:p>
            <a:r>
              <a:rPr lang="en-US" i="1" dirty="0"/>
              <a:t>Cancellation Statistics</a:t>
            </a:r>
            <a:r>
              <a:rPr lang="en-US" b="1" dirty="0"/>
              <a:t>:</a:t>
            </a:r>
            <a:r>
              <a:rPr lang="en-US" dirty="0"/>
              <a:t> 33K total cancellations with 33K cumulative rate</a:t>
            </a:r>
          </a:p>
          <a:p>
            <a:r>
              <a:rPr lang="en-US" i="1" dirty="0"/>
              <a:t>Growth Indicators</a:t>
            </a:r>
            <a:r>
              <a:rPr lang="en-US" b="1" dirty="0"/>
              <a:t>:</a:t>
            </a:r>
            <a:r>
              <a:rPr lang="en-US" dirty="0"/>
              <a:t> 1423.04% week-over-week cancellation growth, 24.83% overall cancellation rate</a:t>
            </a:r>
          </a:p>
          <a:p>
            <a:r>
              <a:rPr lang="en-US" i="1" dirty="0"/>
              <a:t>Cancellation Analysis by Room Category:</a:t>
            </a:r>
          </a:p>
          <a:p>
            <a:r>
              <a:rPr lang="en-US" i="1" dirty="0"/>
              <a:t>Elite: </a:t>
            </a:r>
            <a:r>
              <a:rPr lang="en-US" dirty="0"/>
              <a:t>₹560.27M (32.79% of cancellation impact)</a:t>
            </a:r>
          </a:p>
          <a:p>
            <a:r>
              <a:rPr lang="en-US" i="1" dirty="0"/>
              <a:t>Premium:</a:t>
            </a:r>
            <a:r>
              <a:rPr lang="en-US" dirty="0"/>
              <a:t> ₹462.17M (27.05% impact)</a:t>
            </a:r>
          </a:p>
          <a:p>
            <a:r>
              <a:rPr lang="en-US" i="1" dirty="0"/>
              <a:t>Presidential</a:t>
            </a:r>
            <a:r>
              <a:rPr lang="en-US" b="1" dirty="0"/>
              <a:t>:</a:t>
            </a:r>
            <a:r>
              <a:rPr lang="en-US" dirty="0"/>
              <a:t> ₹576.75M (22.05% impact)</a:t>
            </a:r>
          </a:p>
          <a:p>
            <a:r>
              <a:rPr lang="en-US" i="1" dirty="0"/>
              <a:t>Standard</a:t>
            </a:r>
            <a:r>
              <a:rPr lang="en-US" b="1" dirty="0"/>
              <a:t>:</a:t>
            </a:r>
            <a:r>
              <a:rPr lang="en-US" dirty="0"/>
              <a:t> Remaining portion of cancellation revenue</a:t>
            </a:r>
          </a:p>
          <a:p>
            <a:r>
              <a:rPr lang="en-US" i="1" dirty="0"/>
              <a:t>Operational Performance:</a:t>
            </a:r>
          </a:p>
          <a:p>
            <a:r>
              <a:rPr lang="en-US" i="1" dirty="0"/>
              <a:t>Cancellation Rate</a:t>
            </a:r>
            <a:r>
              <a:rPr lang="en-US" b="1" dirty="0"/>
              <a:t>:</a:t>
            </a:r>
            <a:r>
              <a:rPr lang="en-US" dirty="0"/>
              <a:t> 24.8% across all categories</a:t>
            </a:r>
          </a:p>
          <a:p>
            <a:r>
              <a:rPr lang="en-US" i="1" dirty="0"/>
              <a:t>Growth Volatility</a:t>
            </a:r>
            <a:r>
              <a:rPr lang="en-US" b="1" dirty="0"/>
              <a:t>:</a:t>
            </a:r>
            <a:r>
              <a:rPr lang="en-US" dirty="0"/>
              <a:t> Significant week-over-week fluctuations ranging from -100% to +50% in MOM/WOW growth patterns</a:t>
            </a:r>
          </a:p>
          <a:p>
            <a:r>
              <a:rPr lang="en-US" i="1" dirty="0"/>
              <a:t>Revenue Distribution</a:t>
            </a:r>
            <a:r>
              <a:rPr lang="en-US" b="1" dirty="0"/>
              <a:t>:</a:t>
            </a:r>
            <a:r>
              <a:rPr lang="en-US" dirty="0"/>
              <a:t> Luxury and Business segments show comparable revenue bands (₹0.1bn-₹0.3bn)</a:t>
            </a:r>
          </a:p>
          <a:p>
            <a:r>
              <a:rPr lang="en-US" i="1" dirty="0"/>
              <a:t>Daily Revenue Loss Tracking:</a:t>
            </a:r>
          </a:p>
          <a:p>
            <a:r>
              <a:rPr lang="en-US" i="1" dirty="0"/>
              <a:t>Peak Loss Days: </a:t>
            </a:r>
          </a:p>
          <a:p>
            <a:pPr lvl="1"/>
            <a:r>
              <a:rPr lang="en-US" dirty="0"/>
              <a:t>July 24: ₹36.41M (highest single-day impact)</a:t>
            </a:r>
          </a:p>
          <a:p>
            <a:pPr lvl="1"/>
            <a:r>
              <a:rPr lang="en-US" dirty="0"/>
              <a:t>July 25: ₹27.14M</a:t>
            </a:r>
          </a:p>
          <a:p>
            <a:pPr lvl="1"/>
            <a:r>
              <a:rPr lang="en-US" dirty="0"/>
              <a:t>July 26: ₹24.40M</a:t>
            </a:r>
          </a:p>
          <a:p>
            <a:endParaRPr lang="en-IN" sz="1400" dirty="0"/>
          </a:p>
        </p:txBody>
      </p:sp>
    </p:spTree>
    <p:extLst>
      <p:ext uri="{BB962C8B-B14F-4D97-AF65-F5344CB8AC3E}">
        <p14:creationId xmlns:p14="http://schemas.microsoft.com/office/powerpoint/2010/main" val="32814535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3AA636-F32D-A3F9-4499-82F43C914D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C704CF-49F3-3E7B-1FB4-9BD43F25796B}"/>
              </a:ext>
            </a:extLst>
          </p:cNvPr>
          <p:cNvSpPr>
            <a:spLocks noGrp="1"/>
          </p:cNvSpPr>
          <p:nvPr>
            <p:ph type="title"/>
          </p:nvPr>
        </p:nvSpPr>
        <p:spPr>
          <a:xfrm>
            <a:off x="0" y="1869897"/>
            <a:ext cx="12191999" cy="3041150"/>
          </a:xfrm>
        </p:spPr>
        <p:txBody>
          <a:bodyPr>
            <a:normAutofit/>
          </a:bodyPr>
          <a:lstStyle/>
          <a:p>
            <a:pPr algn="ctr"/>
            <a:r>
              <a:rPr lang="en-US" sz="6000" dirty="0"/>
              <a:t>Thank You!!!</a:t>
            </a:r>
            <a:br>
              <a:rPr lang="en-US" sz="2400" dirty="0"/>
            </a:br>
            <a:br>
              <a:rPr lang="en-US" sz="2400" dirty="0"/>
            </a:br>
            <a:r>
              <a:rPr lang="en-US" sz="2400" dirty="0"/>
              <a:t>Presented By- Navneet Narayan</a:t>
            </a:r>
            <a:endParaRPr lang="en-IN" sz="2400" dirty="0"/>
          </a:p>
        </p:txBody>
      </p:sp>
    </p:spTree>
    <p:extLst>
      <p:ext uri="{BB962C8B-B14F-4D97-AF65-F5344CB8AC3E}">
        <p14:creationId xmlns:p14="http://schemas.microsoft.com/office/powerpoint/2010/main" val="3933099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0E6A55-109E-231C-9109-CE3B5A425658}"/>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1DB0F6C-EC32-2A19-DF6B-157302B095CE}"/>
              </a:ext>
            </a:extLst>
          </p:cNvPr>
          <p:cNvSpPr txBox="1"/>
          <p:nvPr/>
        </p:nvSpPr>
        <p:spPr>
          <a:xfrm>
            <a:off x="6424774" y="719191"/>
            <a:ext cx="5674759" cy="10064294"/>
          </a:xfrm>
          <a:prstGeom prst="rect">
            <a:avLst/>
          </a:prstGeom>
          <a:noFill/>
        </p:spPr>
        <p:txBody>
          <a:bodyPr wrap="square" rtlCol="0">
            <a:spAutoFit/>
          </a:bodyPr>
          <a:lstStyle/>
          <a:p>
            <a:r>
              <a:rPr lang="en-US" sz="2400" dirty="0">
                <a:solidFill>
                  <a:schemeClr val="accent2"/>
                </a:solidFill>
              </a:rPr>
              <a:t>INTRODUCTION</a:t>
            </a:r>
          </a:p>
          <a:p>
            <a:endParaRPr lang="en-US" sz="2400" dirty="0">
              <a:solidFill>
                <a:schemeClr val="accent2"/>
              </a:solidFill>
            </a:endParaRPr>
          </a:p>
          <a:p>
            <a:r>
              <a:rPr lang="en-US" sz="2400" dirty="0">
                <a:solidFill>
                  <a:schemeClr val="accent6">
                    <a:lumMod val="60000"/>
                    <a:lumOff val="40000"/>
                  </a:schemeClr>
                </a:solidFill>
              </a:rPr>
              <a:t>ITC Hotels is India's leading luxury hospitality chain, part of ITC Limited. Known for premium properties like ITC Grand Chola and ITC Maurya, they blend traditional Indian hospitality with modern amenities. The chain emphasizes sustainable luxury, exceptional service, and fine dining, primarily serving business travelers and luxury tourists across India.</a:t>
            </a: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IN" sz="2400" dirty="0">
              <a:solidFill>
                <a:schemeClr val="accent2"/>
              </a:solidFill>
            </a:endParaRPr>
          </a:p>
        </p:txBody>
      </p:sp>
      <p:pic>
        <p:nvPicPr>
          <p:cNvPr id="8" name="Content Placeholder 7">
            <a:extLst>
              <a:ext uri="{FF2B5EF4-FFF2-40B4-BE49-F238E27FC236}">
                <a16:creationId xmlns:a16="http://schemas.microsoft.com/office/drawing/2014/main" id="{0F543C20-E192-7262-2CFB-70962F260D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6096000" cy="6719299"/>
          </a:xfrm>
        </p:spPr>
      </p:pic>
    </p:spTree>
    <p:extLst>
      <p:ext uri="{BB962C8B-B14F-4D97-AF65-F5344CB8AC3E}">
        <p14:creationId xmlns:p14="http://schemas.microsoft.com/office/powerpoint/2010/main" val="1266728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48E37B-6177-A0AF-5B9F-CEEB078CAB9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279A35D-9DAF-401C-519F-3AB6AE6FD71C}"/>
              </a:ext>
            </a:extLst>
          </p:cNvPr>
          <p:cNvSpPr txBox="1"/>
          <p:nvPr/>
        </p:nvSpPr>
        <p:spPr>
          <a:xfrm flipH="1">
            <a:off x="-900700" y="3863083"/>
            <a:ext cx="339048" cy="5632311"/>
          </a:xfrm>
          <a:prstGeom prst="rect">
            <a:avLst/>
          </a:prstGeom>
          <a:noFill/>
        </p:spPr>
        <p:txBody>
          <a:bodyPr wrap="square" rtlCol="0">
            <a:spAutoFit/>
          </a:bodyPr>
          <a:lstStyle/>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US" sz="2400" dirty="0">
              <a:solidFill>
                <a:schemeClr val="accent2"/>
              </a:solidFill>
            </a:endParaRPr>
          </a:p>
          <a:p>
            <a:endParaRPr lang="en-IN" sz="2400" dirty="0">
              <a:solidFill>
                <a:schemeClr val="accent2"/>
              </a:solidFill>
            </a:endParaRPr>
          </a:p>
        </p:txBody>
      </p:sp>
      <p:sp>
        <p:nvSpPr>
          <p:cNvPr id="3" name="Content Placeholder 2">
            <a:extLst>
              <a:ext uri="{FF2B5EF4-FFF2-40B4-BE49-F238E27FC236}">
                <a16:creationId xmlns:a16="http://schemas.microsoft.com/office/drawing/2014/main" id="{CD1D5660-940B-B988-54B3-EB9164D807FD}"/>
              </a:ext>
            </a:extLst>
          </p:cNvPr>
          <p:cNvSpPr>
            <a:spLocks noGrp="1"/>
          </p:cNvSpPr>
          <p:nvPr>
            <p:ph idx="1"/>
          </p:nvPr>
        </p:nvSpPr>
        <p:spPr>
          <a:xfrm flipH="1">
            <a:off x="10049853" y="4839128"/>
            <a:ext cx="1241446" cy="1409271"/>
          </a:xfrm>
        </p:spPr>
        <p:txBody>
          <a:bodyPr/>
          <a:lstStyle/>
          <a:p>
            <a:endParaRPr lang="en-IN" dirty="0"/>
          </a:p>
        </p:txBody>
      </p:sp>
      <p:pic>
        <p:nvPicPr>
          <p:cNvPr id="1026" name="Picture 2" descr="500+ Luxury Hotel Pictures [HD] | Download Free Images on Unsplash">
            <a:extLst>
              <a:ext uri="{FF2B5EF4-FFF2-40B4-BE49-F238E27FC236}">
                <a16:creationId xmlns:a16="http://schemas.microsoft.com/office/drawing/2014/main" id="{D575C605-2397-4E04-9287-E463DDDAB5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45968" y="0"/>
            <a:ext cx="7846031" cy="680149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D48CCD0-96EF-5FBA-44D1-6FD2CA415B20}"/>
              </a:ext>
            </a:extLst>
          </p:cNvPr>
          <p:cNvSpPr txBox="1"/>
          <p:nvPr/>
        </p:nvSpPr>
        <p:spPr>
          <a:xfrm>
            <a:off x="205484" y="154112"/>
            <a:ext cx="4027470" cy="10895290"/>
          </a:xfrm>
          <a:prstGeom prst="rect">
            <a:avLst/>
          </a:prstGeom>
          <a:noFill/>
        </p:spPr>
        <p:txBody>
          <a:bodyPr wrap="square" rtlCol="0">
            <a:spAutoFit/>
          </a:bodyPr>
          <a:lstStyle/>
          <a:p>
            <a:r>
              <a:rPr lang="en-US" dirty="0">
                <a:solidFill>
                  <a:schemeClr val="accent2"/>
                </a:solidFill>
              </a:rPr>
              <a:t>Problem Statement</a:t>
            </a:r>
          </a:p>
          <a:p>
            <a:endParaRPr lang="en-US" dirty="0"/>
          </a:p>
          <a:p>
            <a:r>
              <a:rPr lang="en-US" dirty="0">
                <a:solidFill>
                  <a:schemeClr val="accent6">
                    <a:lumMod val="60000"/>
                    <a:lumOff val="40000"/>
                  </a:schemeClr>
                </a:solidFill>
              </a:rPr>
              <a:t>ITC Hotels is a luxury hotel chain that operates multiple properties with diverse room categories and varying occupancy rates. The company wants to gain deeper insights into its overall financial performance, customer booking </a:t>
            </a:r>
            <a:r>
              <a:rPr lang="en-US" dirty="0" err="1">
                <a:solidFill>
                  <a:schemeClr val="accent6">
                    <a:lumMod val="60000"/>
                    <a:lumOff val="40000"/>
                  </a:schemeClr>
                </a:solidFill>
              </a:rPr>
              <a:t>behaviour</a:t>
            </a:r>
            <a:r>
              <a:rPr lang="en-US" dirty="0">
                <a:solidFill>
                  <a:schemeClr val="accent6">
                    <a:lumMod val="60000"/>
                    <a:lumOff val="40000"/>
                  </a:schemeClr>
                </a:solidFill>
              </a:rPr>
              <a:t>, occupancy trends, and room category performance to optimize revenue generation, minimize cancellations, and enhance customer satisfaction. The goal of this project is to create an interactive, multi-page Power BI dashboard to provide stakeholders with real-time insights for decision-making.</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141647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A297457-45FD-E5AC-C1D4-FB5A63FBA20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96801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ECD08-13DA-9883-15A1-F60C635F48CB}"/>
              </a:ext>
            </a:extLst>
          </p:cNvPr>
          <p:cNvSpPr>
            <a:spLocks noGrp="1"/>
          </p:cNvSpPr>
          <p:nvPr>
            <p:ph type="title"/>
          </p:nvPr>
        </p:nvSpPr>
        <p:spPr>
          <a:xfrm>
            <a:off x="1" y="0"/>
            <a:ext cx="9770724" cy="681037"/>
          </a:xfrm>
        </p:spPr>
        <p:txBody>
          <a:bodyPr>
            <a:normAutofit/>
          </a:bodyPr>
          <a:lstStyle/>
          <a:p>
            <a:r>
              <a:rPr lang="en-US" sz="2400" dirty="0"/>
              <a:t>ITC Hotels Data Analytical Dashboard</a:t>
            </a:r>
            <a:endParaRPr lang="en-IN" sz="2400" dirty="0"/>
          </a:p>
        </p:txBody>
      </p:sp>
      <p:sp>
        <p:nvSpPr>
          <p:cNvPr id="3" name="Content Placeholder 2">
            <a:extLst>
              <a:ext uri="{FF2B5EF4-FFF2-40B4-BE49-F238E27FC236}">
                <a16:creationId xmlns:a16="http://schemas.microsoft.com/office/drawing/2014/main" id="{6099C9A6-91AA-CEF9-5D7B-2E640560D0E3}"/>
              </a:ext>
            </a:extLst>
          </p:cNvPr>
          <p:cNvSpPr>
            <a:spLocks noGrp="1"/>
          </p:cNvSpPr>
          <p:nvPr>
            <p:ph idx="1"/>
          </p:nvPr>
        </p:nvSpPr>
        <p:spPr>
          <a:xfrm>
            <a:off x="-1" y="585626"/>
            <a:ext cx="12191999" cy="6272373"/>
          </a:xfrm>
        </p:spPr>
        <p:txBody>
          <a:bodyPr>
            <a:normAutofit fontScale="62500" lnSpcReduction="20000"/>
          </a:bodyPr>
          <a:lstStyle/>
          <a:p>
            <a:r>
              <a:rPr lang="en-US" sz="2600" b="1" dirty="0"/>
              <a:t>Revenue Performance:</a:t>
            </a:r>
          </a:p>
          <a:p>
            <a:r>
              <a:rPr lang="en-US" sz="2600" i="1" dirty="0"/>
              <a:t>Strong Revenue Generation</a:t>
            </a:r>
            <a:r>
              <a:rPr lang="en-US" sz="2600" b="1" dirty="0"/>
              <a:t>:</a:t>
            </a:r>
            <a:r>
              <a:rPr lang="en-US" sz="2600" dirty="0"/>
              <a:t> Total revenue reached ₹1.71 billion during the period.</a:t>
            </a:r>
          </a:p>
          <a:p>
            <a:r>
              <a:rPr lang="en-US" sz="2600" i="1" dirty="0"/>
              <a:t>High Moving Average</a:t>
            </a:r>
            <a:r>
              <a:rPr lang="en-US" sz="2600" b="1" dirty="0"/>
              <a:t>:</a:t>
            </a:r>
            <a:r>
              <a:rPr lang="en-US" sz="2600" dirty="0"/>
              <a:t> 4-week moving average stood at ₹100.88M, showing sustained high revenue levels.</a:t>
            </a:r>
          </a:p>
          <a:p>
            <a:r>
              <a:rPr lang="en-US" sz="2600" i="1" dirty="0"/>
              <a:t>Significant Month-over-Month (MOM) Growth</a:t>
            </a:r>
            <a:r>
              <a:rPr lang="en-US" sz="2600" b="1" dirty="0"/>
              <a:t>:</a:t>
            </a:r>
            <a:r>
              <a:rPr lang="en-US" sz="2600" dirty="0"/>
              <a:t> Revenue rose by </a:t>
            </a:r>
            <a:r>
              <a:rPr lang="en-US" sz="2600" b="1" dirty="0"/>
              <a:t>50.44%</a:t>
            </a:r>
            <a:r>
              <a:rPr lang="en-US" sz="2600" dirty="0"/>
              <a:t> MOM.</a:t>
            </a:r>
          </a:p>
          <a:p>
            <a:r>
              <a:rPr lang="en-US" sz="2600" i="1" dirty="0"/>
              <a:t>Exceptional Week-over-Week (WOW) Growth</a:t>
            </a:r>
            <a:r>
              <a:rPr lang="en-US" sz="2600" b="1" i="1" dirty="0"/>
              <a:t>:</a:t>
            </a:r>
            <a:r>
              <a:rPr lang="en-US" sz="2600" dirty="0"/>
              <a:t> Revenue spiked by </a:t>
            </a:r>
            <a:r>
              <a:rPr lang="en-US" sz="2600" b="1" dirty="0"/>
              <a:t>1385.34% WOW</a:t>
            </a:r>
            <a:r>
              <a:rPr lang="en-US" sz="2600" dirty="0"/>
              <a:t>, indicating event-driven or seasonal demand surges.</a:t>
            </a:r>
          </a:p>
          <a:p>
            <a:r>
              <a:rPr lang="en-US" sz="2600" i="1" dirty="0"/>
              <a:t>Healthy ADR and RevPAR</a:t>
            </a:r>
            <a:r>
              <a:rPr lang="en-US" sz="2600" b="1" dirty="0"/>
              <a:t>:</a:t>
            </a:r>
            <a:r>
              <a:rPr lang="en-US" sz="2600" dirty="0"/>
              <a:t> ADR was ₹14.92K and RevPAR ₹7.35K, reflecting strong pricing strategy and occupancy.</a:t>
            </a:r>
          </a:p>
          <a:p>
            <a:r>
              <a:rPr lang="en-US" sz="2600" i="1" dirty="0"/>
              <a:t>Revenue Distribution:</a:t>
            </a:r>
          </a:p>
          <a:p>
            <a:r>
              <a:rPr lang="en-US" sz="2600" i="1" dirty="0"/>
              <a:t>By Room Class:</a:t>
            </a:r>
          </a:p>
          <a:p>
            <a:pPr lvl="1"/>
            <a:r>
              <a:rPr lang="en-US" sz="2600" dirty="0"/>
              <a:t>Premium: ₹560.27M (32.79%) — highest contributor.</a:t>
            </a:r>
          </a:p>
          <a:p>
            <a:pPr lvl="1"/>
            <a:r>
              <a:rPr lang="en-US" sz="2600" dirty="0"/>
              <a:t>Presidential: ₹509.58M (19.13%).</a:t>
            </a:r>
          </a:p>
          <a:p>
            <a:pPr lvl="1"/>
            <a:r>
              <a:rPr lang="en-US" sz="2600" dirty="0"/>
              <a:t>Standard: ₹462.17M (27.05%).</a:t>
            </a:r>
          </a:p>
          <a:p>
            <a:pPr lvl="1"/>
            <a:r>
              <a:rPr lang="en-US" sz="2600" dirty="0"/>
              <a:t>Blite: ₹576.75M (22.05%).</a:t>
            </a:r>
          </a:p>
          <a:p>
            <a:r>
              <a:rPr lang="en-US" sz="2600" i="1" dirty="0"/>
              <a:t>By Property</a:t>
            </a:r>
            <a:r>
              <a:rPr lang="en-US" sz="2600" b="1" dirty="0"/>
              <a:t>:</a:t>
            </a:r>
            <a:r>
              <a:rPr lang="en-US" sz="2600" dirty="0"/>
              <a:t> ITC Blu and ITC Bay lead in Luxury segment; ITC City leads in Business segment.</a:t>
            </a:r>
          </a:p>
          <a:p>
            <a:r>
              <a:rPr lang="en-US" sz="2600" i="1" dirty="0"/>
              <a:t>By Category</a:t>
            </a:r>
            <a:r>
              <a:rPr lang="en-US" sz="2600" b="1" dirty="0"/>
              <a:t>:</a:t>
            </a:r>
            <a:r>
              <a:rPr lang="en-US" sz="2600" dirty="0"/>
              <a:t> Luxury outperforms Business in total revenue generated.</a:t>
            </a:r>
          </a:p>
          <a:p>
            <a:r>
              <a:rPr lang="en-US" sz="2600" i="1" dirty="0"/>
              <a:t>Growth &amp; Trend Analysis</a:t>
            </a:r>
            <a:r>
              <a:rPr lang="en-US" sz="2600" b="1" i="1" dirty="0"/>
              <a:t>:</a:t>
            </a:r>
            <a:endParaRPr lang="en-US" sz="2600" i="1" dirty="0"/>
          </a:p>
          <a:p>
            <a:r>
              <a:rPr lang="en-US" sz="2600" i="1" dirty="0"/>
              <a:t>Stable Cumulative Revenue Growth</a:t>
            </a:r>
            <a:r>
              <a:rPr lang="en-US" sz="2600" b="1" dirty="0"/>
              <a:t>:</a:t>
            </a:r>
            <a:r>
              <a:rPr lang="en-US" sz="2600" dirty="0"/>
              <a:t> Continuous increase from May to July 2022, crossing ₹1.5B by mid-July.</a:t>
            </a:r>
          </a:p>
          <a:p>
            <a:r>
              <a:rPr lang="en-US" sz="2600" i="1" dirty="0"/>
              <a:t>WOW% Growth Volatility</a:t>
            </a:r>
            <a:r>
              <a:rPr lang="en-US" sz="2600" b="1" dirty="0"/>
              <a:t>:</a:t>
            </a:r>
            <a:r>
              <a:rPr lang="en-US" sz="2600" dirty="0"/>
              <a:t> Weekly revenue changes show sharp fluctuations, suggesting reliance on high-impact events.</a:t>
            </a:r>
          </a:p>
          <a:p>
            <a:r>
              <a:rPr lang="en-US" sz="2600" i="1" dirty="0"/>
              <a:t>MOM% Growth Stability</a:t>
            </a:r>
            <a:r>
              <a:rPr lang="en-US" sz="2600" dirty="0"/>
              <a:t>: Month-over-month growth remains consistently positive.</a:t>
            </a:r>
          </a:p>
          <a:p>
            <a:endParaRPr lang="en-IN" sz="1400" dirty="0"/>
          </a:p>
        </p:txBody>
      </p:sp>
    </p:spTree>
    <p:extLst>
      <p:ext uri="{BB962C8B-B14F-4D97-AF65-F5344CB8AC3E}">
        <p14:creationId xmlns:p14="http://schemas.microsoft.com/office/powerpoint/2010/main" val="2417881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83932F-3F17-E075-B1EB-D2A86CAE838A}"/>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B8E438F-CCCF-781F-6358-EFFA547F215C}"/>
              </a:ext>
            </a:extLst>
          </p:cNvPr>
          <p:cNvPicPr>
            <a:picLocks noChangeAspect="1"/>
          </p:cNvPicPr>
          <p:nvPr/>
        </p:nvPicPr>
        <p:blipFill>
          <a:blip r:embed="rId2"/>
          <a:stretch>
            <a:fillRect/>
          </a:stretch>
        </p:blipFill>
        <p:spPr>
          <a:xfrm>
            <a:off x="0" y="-1"/>
            <a:ext cx="12192000" cy="6858001"/>
          </a:xfrm>
          <a:prstGeom prst="rect">
            <a:avLst/>
          </a:prstGeom>
        </p:spPr>
      </p:pic>
    </p:spTree>
    <p:extLst>
      <p:ext uri="{BB962C8B-B14F-4D97-AF65-F5344CB8AC3E}">
        <p14:creationId xmlns:p14="http://schemas.microsoft.com/office/powerpoint/2010/main" val="40572067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BDC9EF-279D-BE61-A12D-7700A7658F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917EA2-A569-E967-1782-4D09BB6C023D}"/>
              </a:ext>
            </a:extLst>
          </p:cNvPr>
          <p:cNvSpPr>
            <a:spLocks noGrp="1"/>
          </p:cNvSpPr>
          <p:nvPr>
            <p:ph type="title"/>
          </p:nvPr>
        </p:nvSpPr>
        <p:spPr>
          <a:xfrm>
            <a:off x="1" y="0"/>
            <a:ext cx="9770724" cy="681037"/>
          </a:xfrm>
        </p:spPr>
        <p:txBody>
          <a:bodyPr>
            <a:normAutofit/>
          </a:bodyPr>
          <a:lstStyle/>
          <a:p>
            <a:r>
              <a:rPr lang="en-US" sz="2400" dirty="0"/>
              <a:t>ITC Hotels Occupancy and Capacity Analysis</a:t>
            </a:r>
            <a:endParaRPr lang="en-IN" sz="2400" dirty="0"/>
          </a:p>
        </p:txBody>
      </p:sp>
      <p:sp>
        <p:nvSpPr>
          <p:cNvPr id="3" name="Content Placeholder 2">
            <a:extLst>
              <a:ext uri="{FF2B5EF4-FFF2-40B4-BE49-F238E27FC236}">
                <a16:creationId xmlns:a16="http://schemas.microsoft.com/office/drawing/2014/main" id="{2322CAB1-5693-5215-23B3-4767033D73E4}"/>
              </a:ext>
            </a:extLst>
          </p:cNvPr>
          <p:cNvSpPr>
            <a:spLocks noGrp="1"/>
          </p:cNvSpPr>
          <p:nvPr>
            <p:ph idx="1"/>
          </p:nvPr>
        </p:nvSpPr>
        <p:spPr>
          <a:xfrm>
            <a:off x="-1" y="585626"/>
            <a:ext cx="12191999" cy="6272373"/>
          </a:xfrm>
        </p:spPr>
        <p:txBody>
          <a:bodyPr>
            <a:normAutofit fontScale="40000" lnSpcReduction="20000"/>
          </a:bodyPr>
          <a:lstStyle/>
          <a:p>
            <a:r>
              <a:rPr lang="en-US" sz="2900" b="1" dirty="0"/>
              <a:t>Occupancy Performance:</a:t>
            </a:r>
            <a:endParaRPr lang="en-US" sz="2900" dirty="0"/>
          </a:p>
          <a:p>
            <a:r>
              <a:rPr lang="en-US" sz="2900" i="1" dirty="0"/>
              <a:t>Overall Occupancy Rate</a:t>
            </a:r>
            <a:r>
              <a:rPr lang="en-US" sz="2900" b="1" dirty="0"/>
              <a:t>:</a:t>
            </a:r>
            <a:r>
              <a:rPr lang="en-US" sz="2900" dirty="0"/>
              <a:t> 43.50% across the period.</a:t>
            </a:r>
          </a:p>
          <a:p>
            <a:r>
              <a:rPr lang="en-US" sz="2900" i="1" dirty="0"/>
              <a:t>Correlation with Revenue</a:t>
            </a:r>
            <a:r>
              <a:rPr lang="en-US" sz="2900" b="1" dirty="0"/>
              <a:t>:</a:t>
            </a:r>
            <a:endParaRPr lang="en-US" sz="2900" dirty="0"/>
          </a:p>
          <a:p>
            <a:pPr lvl="1"/>
            <a:r>
              <a:rPr lang="en-US" sz="2900" dirty="0"/>
              <a:t>RevPAR and occupancy rate correlation: </a:t>
            </a:r>
            <a:r>
              <a:rPr lang="en-US" sz="2900" b="1" dirty="0"/>
              <a:t>0.60</a:t>
            </a:r>
            <a:r>
              <a:rPr lang="en-US" sz="2900" dirty="0"/>
              <a:t> (moderate positive relationship).</a:t>
            </a:r>
          </a:p>
          <a:p>
            <a:pPr lvl="1"/>
            <a:r>
              <a:rPr lang="en-US" sz="2900" dirty="0"/>
              <a:t>Revenue and occupancy rate correlation: </a:t>
            </a:r>
            <a:r>
              <a:rPr lang="en-US" sz="2900" b="1" dirty="0"/>
              <a:t>0.45</a:t>
            </a:r>
            <a:r>
              <a:rPr lang="en-US" sz="2900" dirty="0"/>
              <a:t> (low to moderate positive relationship).</a:t>
            </a:r>
          </a:p>
          <a:p>
            <a:r>
              <a:rPr lang="en-US" sz="2900" i="1" dirty="0"/>
              <a:t>Occupancy Growth</a:t>
            </a:r>
            <a:r>
              <a:rPr lang="en-US" sz="2900" b="1" dirty="0"/>
              <a:t>:</a:t>
            </a:r>
            <a:endParaRPr lang="en-US" sz="2900" dirty="0"/>
          </a:p>
          <a:p>
            <a:pPr lvl="1"/>
            <a:r>
              <a:rPr lang="en-US" sz="2900" dirty="0"/>
              <a:t>Month-over-Month (MOM): </a:t>
            </a:r>
            <a:r>
              <a:rPr lang="en-US" sz="2900" b="1" dirty="0"/>
              <a:t>-0.12%</a:t>
            </a:r>
            <a:r>
              <a:rPr lang="en-US" sz="2900" dirty="0"/>
              <a:t>, indicating slight decline.</a:t>
            </a:r>
          </a:p>
          <a:p>
            <a:pPr lvl="1"/>
            <a:r>
              <a:rPr lang="en-US" sz="2900" dirty="0"/>
              <a:t>Week-over-Week (WOW): </a:t>
            </a:r>
            <a:r>
              <a:rPr lang="en-US" sz="2900" b="1" dirty="0"/>
              <a:t>12.74%</a:t>
            </a:r>
            <a:r>
              <a:rPr lang="en-US" sz="2900" dirty="0"/>
              <a:t>, showing short-term improvement.</a:t>
            </a:r>
          </a:p>
          <a:p>
            <a:r>
              <a:rPr lang="en-US" sz="2900" i="1" dirty="0"/>
              <a:t>Occupancy Patterns:</a:t>
            </a:r>
          </a:p>
          <a:p>
            <a:r>
              <a:rPr lang="en-US" sz="2900" i="1" dirty="0"/>
              <a:t>By Day Type</a:t>
            </a:r>
            <a:r>
              <a:rPr lang="en-US" sz="2900" b="1" dirty="0"/>
              <a:t>:</a:t>
            </a:r>
            <a:r>
              <a:rPr lang="en-US" sz="2900" dirty="0"/>
              <a:t> Weekend occupancy is slightly higher than weekday occupancy, suggesting leisure demand boosts.</a:t>
            </a:r>
          </a:p>
          <a:p>
            <a:r>
              <a:rPr lang="en-US" sz="2900" i="1" dirty="0"/>
              <a:t>By Month</a:t>
            </a:r>
            <a:r>
              <a:rPr lang="en-US" sz="2900" b="1" dirty="0"/>
              <a:t>:</a:t>
            </a:r>
            <a:r>
              <a:rPr lang="en-US" sz="2900" dirty="0"/>
              <a:t> Occupancy declined from ~46% in May to ~43% in July, showing a gradual downward trend over the three months.</a:t>
            </a:r>
          </a:p>
          <a:p>
            <a:r>
              <a:rPr lang="en-US" sz="2900" i="1" dirty="0"/>
              <a:t>By Week of Year</a:t>
            </a:r>
            <a:r>
              <a:rPr lang="en-US" sz="2900" b="1" dirty="0"/>
              <a:t>:</a:t>
            </a:r>
            <a:r>
              <a:rPr lang="en-US" sz="2900" dirty="0"/>
              <a:t> Weekly occupancy shows significant fluctuations, indicating variability in bookings.</a:t>
            </a:r>
          </a:p>
          <a:p>
            <a:r>
              <a:rPr lang="en-US" sz="2900" i="1" dirty="0"/>
              <a:t>Property-Level Insights:</a:t>
            </a:r>
          </a:p>
          <a:p>
            <a:r>
              <a:rPr lang="en-US" sz="2900" i="1" dirty="0"/>
              <a:t>Top Occupancy Rates (Property IDs):</a:t>
            </a:r>
          </a:p>
          <a:p>
            <a:pPr lvl="1"/>
            <a:r>
              <a:rPr lang="en-US" sz="2900" dirty="0"/>
              <a:t>TC Grands: 256.76%</a:t>
            </a:r>
          </a:p>
          <a:p>
            <a:pPr lvl="1"/>
            <a:r>
              <a:rPr lang="en-US" sz="2900" dirty="0"/>
              <a:t>TC Blu: 244.52%</a:t>
            </a:r>
          </a:p>
          <a:p>
            <a:pPr lvl="1"/>
            <a:r>
              <a:rPr lang="en-US" sz="2900" dirty="0"/>
              <a:t>TC City: 206.37%</a:t>
            </a:r>
          </a:p>
          <a:p>
            <a:pPr lvl="1"/>
            <a:r>
              <a:rPr lang="en-US" sz="2900" dirty="0"/>
              <a:t>TC Exotica: 196.23%</a:t>
            </a:r>
          </a:p>
          <a:p>
            <a:r>
              <a:rPr lang="en-US" sz="2900" i="1" dirty="0"/>
              <a:t>By Property Name</a:t>
            </a:r>
            <a:r>
              <a:rPr lang="en-US" sz="2900" b="1" dirty="0"/>
              <a:t>:</a:t>
            </a:r>
            <a:r>
              <a:rPr lang="en-US" sz="2900" dirty="0"/>
              <a:t> ITC Blu and ITC Palace lead in occupancy, followed closely by ITC City and ITC Buy.</a:t>
            </a:r>
          </a:p>
          <a:p>
            <a:r>
              <a:rPr lang="en-US" sz="2900" i="1" dirty="0"/>
              <a:t>Trend Observations</a:t>
            </a:r>
            <a:r>
              <a:rPr lang="en-US" sz="2900" b="1" dirty="0"/>
              <a:t>:</a:t>
            </a:r>
            <a:endParaRPr lang="en-US" sz="2900" dirty="0"/>
          </a:p>
          <a:p>
            <a:r>
              <a:rPr lang="en-US" sz="2900" i="1" dirty="0"/>
              <a:t>Cumulative Occupancy</a:t>
            </a:r>
            <a:r>
              <a:rPr lang="en-US" sz="2900" b="1" dirty="0"/>
              <a:t>:</a:t>
            </a:r>
            <a:r>
              <a:rPr lang="en-US" sz="2900" dirty="0"/>
              <a:t> Steady but slightly declining trend from May through July 2022.</a:t>
            </a:r>
          </a:p>
          <a:p>
            <a:r>
              <a:rPr lang="en-US" sz="2900" i="1" dirty="0"/>
              <a:t>Volatility</a:t>
            </a:r>
            <a:r>
              <a:rPr lang="en-US" sz="2900" b="1" dirty="0"/>
              <a:t>:</a:t>
            </a:r>
            <a:r>
              <a:rPr lang="en-US" sz="2900" dirty="0"/>
              <a:t> Weekly and daily occupancy rates show frequent peaks and drops, suggesting a mix of business and event-driven stays.</a:t>
            </a:r>
          </a:p>
          <a:p>
            <a:endParaRPr lang="en-IN" sz="1400" dirty="0"/>
          </a:p>
        </p:txBody>
      </p:sp>
    </p:spTree>
    <p:extLst>
      <p:ext uri="{BB962C8B-B14F-4D97-AF65-F5344CB8AC3E}">
        <p14:creationId xmlns:p14="http://schemas.microsoft.com/office/powerpoint/2010/main" val="2266417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DB9A4F-533F-6F4D-326D-AB1A85B4DE67}"/>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B6B62EF1-CFBB-D8CF-6240-CEC539BE39D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44771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9E0812-BE82-1E29-3C9E-BFD3B6EC91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2FE418-4BC7-BC83-3CDE-6B58116830DD}"/>
              </a:ext>
            </a:extLst>
          </p:cNvPr>
          <p:cNvSpPr>
            <a:spLocks noGrp="1"/>
          </p:cNvSpPr>
          <p:nvPr>
            <p:ph type="title"/>
          </p:nvPr>
        </p:nvSpPr>
        <p:spPr>
          <a:xfrm>
            <a:off x="1" y="0"/>
            <a:ext cx="9770724" cy="681037"/>
          </a:xfrm>
        </p:spPr>
        <p:txBody>
          <a:bodyPr>
            <a:normAutofit/>
          </a:bodyPr>
          <a:lstStyle/>
          <a:p>
            <a:r>
              <a:rPr lang="en-US" sz="2400" dirty="0"/>
              <a:t>ITC Hotels Room Category Performance &amp; Booking Analysis</a:t>
            </a:r>
            <a:endParaRPr lang="en-IN" sz="2400" dirty="0"/>
          </a:p>
        </p:txBody>
      </p:sp>
      <p:sp>
        <p:nvSpPr>
          <p:cNvPr id="3" name="Content Placeholder 2">
            <a:extLst>
              <a:ext uri="{FF2B5EF4-FFF2-40B4-BE49-F238E27FC236}">
                <a16:creationId xmlns:a16="http://schemas.microsoft.com/office/drawing/2014/main" id="{A8ABACDC-6A10-F7BD-97FF-8BA7321CDF9D}"/>
              </a:ext>
            </a:extLst>
          </p:cNvPr>
          <p:cNvSpPr>
            <a:spLocks noGrp="1"/>
          </p:cNvSpPr>
          <p:nvPr>
            <p:ph idx="1"/>
          </p:nvPr>
        </p:nvSpPr>
        <p:spPr>
          <a:xfrm>
            <a:off x="-1" y="585626"/>
            <a:ext cx="12191999" cy="6272373"/>
          </a:xfrm>
        </p:spPr>
        <p:txBody>
          <a:bodyPr>
            <a:normAutofit fontScale="92500" lnSpcReduction="20000"/>
          </a:bodyPr>
          <a:lstStyle/>
          <a:p>
            <a:r>
              <a:rPr lang="en-US" b="1" dirty="0"/>
              <a:t>Key Performance Metrics:</a:t>
            </a:r>
            <a:endParaRPr lang="en-US" dirty="0"/>
          </a:p>
          <a:p>
            <a:r>
              <a:rPr lang="en-US" i="1" dirty="0"/>
              <a:t>Revenue Growth</a:t>
            </a:r>
            <a:r>
              <a:rPr lang="en-US" b="1" dirty="0"/>
              <a:t>:</a:t>
            </a:r>
            <a:r>
              <a:rPr lang="en-US" dirty="0"/>
              <a:t> ₹581M month-over-month growth with 14.81% week-over-week occupancy increase</a:t>
            </a:r>
          </a:p>
          <a:p>
            <a:r>
              <a:rPr lang="en-US" i="1" dirty="0"/>
              <a:t>Correlations:</a:t>
            </a:r>
            <a:r>
              <a:rPr lang="en-US" dirty="0"/>
              <a:t> RevPAR-occupancy (0.60), Revenue-occupancy (4.45) indicating effective rate management</a:t>
            </a:r>
          </a:p>
          <a:p>
            <a:r>
              <a:rPr lang="en-US" i="1" dirty="0"/>
              <a:t>Operational Ratios: </a:t>
            </a:r>
            <a:r>
              <a:rPr lang="en-US" dirty="0"/>
              <a:t>3.72 and 2.38 performance indicators</a:t>
            </a:r>
          </a:p>
          <a:p>
            <a:r>
              <a:rPr lang="en-US" i="1" dirty="0"/>
              <a:t>Revenue by Room Category:</a:t>
            </a:r>
          </a:p>
          <a:p>
            <a:r>
              <a:rPr lang="en-US" i="1" dirty="0"/>
              <a:t>Elite</a:t>
            </a:r>
            <a:r>
              <a:rPr lang="en-US" b="1" dirty="0"/>
              <a:t>:</a:t>
            </a:r>
            <a:r>
              <a:rPr lang="en-US" dirty="0"/>
              <a:t> ~₹200M (top performer)</a:t>
            </a:r>
          </a:p>
          <a:p>
            <a:r>
              <a:rPr lang="en-US" i="1" dirty="0"/>
              <a:t>Premium:</a:t>
            </a:r>
            <a:r>
              <a:rPr lang="en-US" dirty="0"/>
              <a:t> ~₹150M</a:t>
            </a:r>
          </a:p>
          <a:p>
            <a:r>
              <a:rPr lang="en-US" i="1" dirty="0"/>
              <a:t>Presidential: </a:t>
            </a:r>
            <a:r>
              <a:rPr lang="en-US" dirty="0"/>
              <a:t>~₹100M</a:t>
            </a:r>
          </a:p>
          <a:p>
            <a:r>
              <a:rPr lang="en-US" i="1" dirty="0"/>
              <a:t>Standard:</a:t>
            </a:r>
            <a:r>
              <a:rPr lang="en-US" dirty="0"/>
              <a:t> ~₹50M</a:t>
            </a:r>
          </a:p>
          <a:p>
            <a:r>
              <a:rPr lang="en-US" i="1" dirty="0"/>
              <a:t>Booking Insights:</a:t>
            </a:r>
          </a:p>
          <a:p>
            <a:r>
              <a:rPr lang="en-US" i="1" dirty="0"/>
              <a:t>Optimal Lead Time</a:t>
            </a:r>
            <a:r>
              <a:rPr lang="en-US" b="1" dirty="0"/>
              <a:t>:</a:t>
            </a:r>
            <a:r>
              <a:rPr lang="en-US" dirty="0"/>
              <a:t> 1-5 days advance booking generates peak revenue (₹100M+)</a:t>
            </a:r>
          </a:p>
          <a:p>
            <a:r>
              <a:rPr lang="en-US" i="1" dirty="0"/>
              <a:t>Property ALOS</a:t>
            </a:r>
            <a:r>
              <a:rPr lang="en-US" b="1" dirty="0"/>
              <a:t>:</a:t>
            </a:r>
            <a:r>
              <a:rPr lang="en-US" dirty="0"/>
              <a:t> Consistent 3+ day stays across ITC Evolution, Blu, Grand, Sea Palace, and City</a:t>
            </a:r>
          </a:p>
          <a:p>
            <a:r>
              <a:rPr lang="en-US" i="1" dirty="0"/>
              <a:t>Seasonal Trend</a:t>
            </a:r>
            <a:r>
              <a:rPr lang="en-US" b="1" dirty="0"/>
              <a:t>:</a:t>
            </a:r>
            <a:r>
              <a:rPr lang="en-US" dirty="0"/>
              <a:t> Steady cumulative revenue growth reaching ₹0.5M by July 2022</a:t>
            </a:r>
          </a:p>
          <a:p>
            <a:r>
              <a:rPr lang="en-US" i="1" dirty="0"/>
              <a:t>Strategic Highlights</a:t>
            </a:r>
            <a:r>
              <a:rPr lang="en-US" b="1" dirty="0"/>
              <a:t>:</a:t>
            </a:r>
            <a:r>
              <a:rPr lang="en-US" dirty="0"/>
              <a:t> Elite rooms drive 40% of total revenue, while advance booking preference (1-5 days) dominates guest behavior, suggesting successful luxury positioning and planned travel market capture.</a:t>
            </a:r>
          </a:p>
          <a:p>
            <a:endParaRPr lang="en-IN" sz="1400" dirty="0"/>
          </a:p>
        </p:txBody>
      </p:sp>
    </p:spTree>
    <p:extLst>
      <p:ext uri="{BB962C8B-B14F-4D97-AF65-F5344CB8AC3E}">
        <p14:creationId xmlns:p14="http://schemas.microsoft.com/office/powerpoint/2010/main" val="28150465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38</TotalTime>
  <Words>926</Words>
  <Application>Microsoft Office PowerPoint</Application>
  <PresentationFormat>Widescreen</PresentationFormat>
  <Paragraphs>126</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Century Gothic</vt:lpstr>
      <vt:lpstr>Wingdings 3</vt:lpstr>
      <vt:lpstr>Ion</vt:lpstr>
      <vt:lpstr>PowerPoint Presentation</vt:lpstr>
      <vt:lpstr>PowerPoint Presentation</vt:lpstr>
      <vt:lpstr>PowerPoint Presentation</vt:lpstr>
      <vt:lpstr>PowerPoint Presentation</vt:lpstr>
      <vt:lpstr>ITC Hotels Data Analytical Dashboard</vt:lpstr>
      <vt:lpstr>PowerPoint Presentation</vt:lpstr>
      <vt:lpstr>ITC Hotels Occupancy and Capacity Analysis</vt:lpstr>
      <vt:lpstr>PowerPoint Presentation</vt:lpstr>
      <vt:lpstr>ITC Hotels Room Category Performance &amp; Booking Analysis</vt:lpstr>
      <vt:lpstr>PowerPoint Presentation</vt:lpstr>
      <vt:lpstr>ITC Hotels Financial Overview and Revenue Analysis</vt:lpstr>
      <vt:lpstr>Thank You!!!  Presented By- Navneet Narayan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RAM NARAYAN PRASAD</dc:creator>
  <cp:lastModifiedBy>RAM NARAYAN PRASAD</cp:lastModifiedBy>
  <cp:revision>1</cp:revision>
  <dcterms:created xsi:type="dcterms:W3CDTF">2025-08-13T11:50:48Z</dcterms:created>
  <dcterms:modified xsi:type="dcterms:W3CDTF">2025-08-13T12:29:27Z</dcterms:modified>
</cp:coreProperties>
</file>

<file path=docProps/thumbnail.jpeg>
</file>